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1" r:id="rId16"/>
    <p:sldId id="275" r:id="rId17"/>
    <p:sldId id="272" r:id="rId18"/>
    <p:sldId id="270" r:id="rId19"/>
  </p:sldIdLst>
  <p:sldSz cx="12801600" cy="6675438"/>
  <p:notesSz cx="6858000" cy="9144000"/>
  <p:defaultTextStyle>
    <a:defPPr>
      <a:defRPr lang="en-US"/>
    </a:defPPr>
    <a:lvl1pPr marL="0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0341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0683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1024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1364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1705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2046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72387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82729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45A043-F2D5-4C0A-8E5D-80EBAE22A2E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5"/>
            <p14:sldId id="267"/>
            <p14:sldId id="268"/>
            <p14:sldId id="269"/>
            <p14:sldId id="271"/>
            <p14:sldId id="275"/>
            <p14:sldId id="272"/>
            <p14:sldId id="270"/>
          </p14:sldIdLst>
        </p14:section>
        <p14:section name="Untitled Section" id="{16824F58-BCE7-4DC0-B4C6-18AD4F2746A7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SS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D0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4" autoAdjust="0"/>
    <p:restoredTop sz="68093" autoAdjust="0"/>
  </p:normalViewPr>
  <p:slideViewPr>
    <p:cSldViewPr>
      <p:cViewPr>
        <p:scale>
          <a:sx n="64" d="100"/>
          <a:sy n="64" d="100"/>
        </p:scale>
        <p:origin x="-702" y="-354"/>
      </p:cViewPr>
      <p:guideLst>
        <p:guide orient="horz" pos="2103"/>
        <p:guide pos="40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00E21-1CD0-4C38-9521-696501C61CBF}" type="datetimeFigureOut">
              <a:rPr lang="en-US" smtClean="0"/>
              <a:t>03-Mar-14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685800"/>
            <a:ext cx="6575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3699F-D17F-4D21-AD53-C4DBAF99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7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685800"/>
            <a:ext cx="65754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699F-D17F-4D21-AD53-C4DBAF992A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0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5365" y="1"/>
            <a:ext cx="13905264" cy="6675438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85740" y="-20938"/>
            <a:ext cx="5150763" cy="610488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08735" y="-20938"/>
            <a:ext cx="4907280" cy="2251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6713" y="2636377"/>
            <a:ext cx="4638697" cy="1656848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6711" y="4303390"/>
            <a:ext cx="4633724" cy="1227071"/>
          </a:xfrm>
        </p:spPr>
        <p:txBody>
          <a:bodyPr>
            <a:normAutofit/>
          </a:bodyPr>
          <a:lstStyle>
            <a:lvl1pPr marL="0" indent="0" algn="l">
              <a:buNone/>
              <a:defRPr sz="2300">
                <a:solidFill>
                  <a:srgbClr val="424242"/>
                </a:solidFill>
              </a:defRPr>
            </a:lvl1pPr>
            <a:lvl2pPr marL="58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0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40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2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80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6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4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34241" y="1476450"/>
            <a:ext cx="2987040" cy="730990"/>
          </a:xfrm>
        </p:spPr>
        <p:txBody>
          <a:bodyPr anchor="b"/>
          <a:lstStyle>
            <a:lvl1pPr algn="l">
              <a:defRPr sz="3000"/>
            </a:lvl1pPr>
          </a:lstStyle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11245" y="5926213"/>
            <a:ext cx="4907280" cy="795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4929" y="5567700"/>
            <a:ext cx="3964229" cy="35540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8735" y="5567700"/>
            <a:ext cx="901132" cy="35540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511245" y="5926213"/>
            <a:ext cx="4907280" cy="795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1002725"/>
            <a:ext cx="2078234" cy="4653090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4616" y="1002725"/>
            <a:ext cx="7593185" cy="4653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104" y="2823609"/>
            <a:ext cx="9292455" cy="1325816"/>
          </a:xfrm>
        </p:spPr>
        <p:txBody>
          <a:bodyPr anchor="b"/>
          <a:lstStyle>
            <a:lvl1pPr algn="l">
              <a:defRPr sz="51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2104" y="4153607"/>
            <a:ext cx="9292454" cy="1479939"/>
          </a:xfrm>
        </p:spPr>
        <p:txBody>
          <a:bodyPr anchor="t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8000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600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400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200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000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800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600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400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59383" y="2251849"/>
            <a:ext cx="4787798" cy="34000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503214" y="2251847"/>
            <a:ext cx="4787798" cy="34000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6955" y="2254358"/>
            <a:ext cx="4280007" cy="622731"/>
          </a:xfrm>
        </p:spPr>
        <p:txBody>
          <a:bodyPr anchor="b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580004" indent="0">
              <a:buNone/>
              <a:defRPr sz="2500" b="1"/>
            </a:lvl2pPr>
            <a:lvl3pPr marL="1160008" indent="0">
              <a:buNone/>
              <a:defRPr sz="2300" b="1"/>
            </a:lvl3pPr>
            <a:lvl4pPr marL="1740012" indent="0">
              <a:buNone/>
              <a:defRPr sz="2000" b="1"/>
            </a:lvl4pPr>
            <a:lvl5pPr marL="2320016" indent="0">
              <a:buNone/>
              <a:defRPr sz="2000" b="1"/>
            </a:lvl5pPr>
            <a:lvl6pPr marL="2900020" indent="0">
              <a:buNone/>
              <a:defRPr sz="2000" b="1"/>
            </a:lvl6pPr>
            <a:lvl7pPr marL="3480024" indent="0">
              <a:buNone/>
              <a:defRPr sz="2000" b="1"/>
            </a:lvl7pPr>
            <a:lvl8pPr marL="4060027" indent="0">
              <a:buNone/>
              <a:defRPr sz="2000" b="1"/>
            </a:lvl8pPr>
            <a:lvl9pPr marL="4640031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410" y="2895508"/>
            <a:ext cx="4787798" cy="27603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16573" y="2254359"/>
            <a:ext cx="4278004" cy="622731"/>
          </a:xfrm>
        </p:spPr>
        <p:txBody>
          <a:bodyPr anchor="b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580004" indent="0">
              <a:buNone/>
              <a:defRPr sz="2500" b="1"/>
            </a:lvl2pPr>
            <a:lvl3pPr marL="1160008" indent="0">
              <a:buNone/>
              <a:defRPr sz="2300" b="1"/>
            </a:lvl3pPr>
            <a:lvl4pPr marL="1740012" indent="0">
              <a:buNone/>
              <a:defRPr sz="2000" b="1"/>
            </a:lvl4pPr>
            <a:lvl5pPr marL="2320016" indent="0">
              <a:buNone/>
              <a:defRPr sz="2000" b="1"/>
            </a:lvl5pPr>
            <a:lvl6pPr marL="2900020" indent="0">
              <a:buNone/>
              <a:defRPr sz="2000" b="1"/>
            </a:lvl6pPr>
            <a:lvl7pPr marL="3480024" indent="0">
              <a:buNone/>
              <a:defRPr sz="2000" b="1"/>
            </a:lvl7pPr>
            <a:lvl8pPr marL="4060027" indent="0">
              <a:buNone/>
              <a:defRPr sz="2000" b="1"/>
            </a:lvl8pPr>
            <a:lvl9pPr marL="4640031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214" y="2895508"/>
            <a:ext cx="4787798" cy="27603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35365" y="1"/>
            <a:ext cx="13905264" cy="667543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85740" y="-20938"/>
            <a:ext cx="5150763" cy="610488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508735" y="-20937"/>
            <a:ext cx="4907280" cy="607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67800" y="585862"/>
            <a:ext cx="4987160" cy="54980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52" y="833728"/>
            <a:ext cx="4326616" cy="5013620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0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511245" y="5926213"/>
            <a:ext cx="4907280" cy="795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98027" y="5572440"/>
            <a:ext cx="4891130" cy="35540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67" y="2586694"/>
            <a:ext cx="4626401" cy="1424203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31228" y="4026867"/>
            <a:ext cx="4618298" cy="147749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424242"/>
                </a:solidFill>
              </a:defRPr>
            </a:lvl1pPr>
            <a:lvl2pPr marL="580004" indent="0">
              <a:buNone/>
              <a:defRPr sz="1500"/>
            </a:lvl2pPr>
            <a:lvl3pPr marL="1160008" indent="0">
              <a:buNone/>
              <a:defRPr sz="1300"/>
            </a:lvl3pPr>
            <a:lvl4pPr marL="1740012" indent="0">
              <a:buNone/>
              <a:defRPr sz="1100"/>
            </a:lvl4pPr>
            <a:lvl5pPr marL="2320016" indent="0">
              <a:buNone/>
              <a:defRPr sz="1100"/>
            </a:lvl5pPr>
            <a:lvl6pPr marL="2900020" indent="0">
              <a:buNone/>
              <a:defRPr sz="1100"/>
            </a:lvl6pPr>
            <a:lvl7pPr marL="3480024" indent="0">
              <a:buNone/>
              <a:defRPr sz="1100"/>
            </a:lvl7pPr>
            <a:lvl8pPr marL="4060027" indent="0">
              <a:buNone/>
              <a:defRPr sz="1100"/>
            </a:lvl8pPr>
            <a:lvl9pPr marL="464003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35365" y="1"/>
            <a:ext cx="13905264" cy="667543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385740" y="-20938"/>
            <a:ext cx="5150763" cy="610488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508735" y="-20937"/>
            <a:ext cx="4907280" cy="607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67800" y="585862"/>
            <a:ext cx="4987160" cy="549808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511245" y="5926213"/>
            <a:ext cx="4907280" cy="795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194" y="2590071"/>
            <a:ext cx="4621378" cy="142409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7292" y="675326"/>
            <a:ext cx="4703472" cy="5322549"/>
          </a:xfrm>
        </p:spPr>
        <p:txBody>
          <a:bodyPr/>
          <a:lstStyle>
            <a:lvl1pPr marL="0" indent="0">
              <a:buNone/>
              <a:defRPr sz="4100">
                <a:solidFill>
                  <a:schemeClr val="accent1"/>
                </a:solidFill>
              </a:defRPr>
            </a:lvl1pPr>
            <a:lvl2pPr marL="580004" indent="0">
              <a:buNone/>
              <a:defRPr sz="3600"/>
            </a:lvl2pPr>
            <a:lvl3pPr marL="1160008" indent="0">
              <a:buNone/>
              <a:defRPr sz="3000"/>
            </a:lvl3pPr>
            <a:lvl4pPr marL="1740012" indent="0">
              <a:buNone/>
              <a:defRPr sz="2500"/>
            </a:lvl4pPr>
            <a:lvl5pPr marL="2320016" indent="0">
              <a:buNone/>
              <a:defRPr sz="2500"/>
            </a:lvl5pPr>
            <a:lvl6pPr marL="2900020" indent="0">
              <a:buNone/>
              <a:defRPr sz="2500"/>
            </a:lvl6pPr>
            <a:lvl7pPr marL="3480024" indent="0">
              <a:buNone/>
              <a:defRPr sz="2500"/>
            </a:lvl7pPr>
            <a:lvl8pPr marL="4060027" indent="0">
              <a:buNone/>
              <a:defRPr sz="2500"/>
            </a:lvl8pPr>
            <a:lvl9pPr marL="4640031" indent="0">
              <a:buNone/>
              <a:defRPr sz="2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483" y="4023066"/>
            <a:ext cx="4620802" cy="147911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424242"/>
                </a:solidFill>
              </a:defRPr>
            </a:lvl1pPr>
            <a:lvl2pPr marL="580004" indent="0">
              <a:buNone/>
              <a:defRPr sz="1500"/>
            </a:lvl2pPr>
            <a:lvl3pPr marL="1160008" indent="0">
              <a:buNone/>
              <a:defRPr sz="1300"/>
            </a:lvl3pPr>
            <a:lvl4pPr marL="1740012" indent="0">
              <a:buNone/>
              <a:defRPr sz="1100"/>
            </a:lvl4pPr>
            <a:lvl5pPr marL="2320016" indent="0">
              <a:buNone/>
              <a:defRPr sz="1100"/>
            </a:lvl5pPr>
            <a:lvl6pPr marL="2900020" indent="0">
              <a:buNone/>
              <a:defRPr sz="1100"/>
            </a:lvl6pPr>
            <a:lvl7pPr marL="3480024" indent="0">
              <a:buNone/>
              <a:defRPr sz="1100"/>
            </a:lvl7pPr>
            <a:lvl8pPr marL="4060027" indent="0">
              <a:buNone/>
              <a:defRPr sz="1100"/>
            </a:lvl8pPr>
            <a:lvl9pPr marL="464003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98027" y="5572440"/>
            <a:ext cx="4891130" cy="35540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26720" y="1"/>
            <a:ext cx="13905264" cy="6675438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40080" y="324612"/>
            <a:ext cx="11521440" cy="60209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385740" y="-20939"/>
            <a:ext cx="5150763" cy="68063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508735" y="-20937"/>
            <a:ext cx="4907280" cy="607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1" tIns="58000" rIns="116001" bIns="58000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886" y="1000307"/>
            <a:ext cx="9834642" cy="1112573"/>
          </a:xfrm>
          <a:prstGeom prst="rect">
            <a:avLst/>
          </a:prstGeom>
        </p:spPr>
        <p:txBody>
          <a:bodyPr vert="horz" lIns="116001" tIns="58000" rIns="116001" bIns="5800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892" y="2261796"/>
            <a:ext cx="9488243" cy="3415567"/>
          </a:xfrm>
          <a:prstGeom prst="rect">
            <a:avLst/>
          </a:prstGeom>
        </p:spPr>
        <p:txBody>
          <a:bodyPr vert="horz" lIns="116001" tIns="58000" rIns="116001" bIns="580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6343" y="218518"/>
            <a:ext cx="2987040" cy="355405"/>
          </a:xfrm>
          <a:prstGeom prst="rect">
            <a:avLst/>
          </a:prstGeom>
        </p:spPr>
        <p:txBody>
          <a:bodyPr vert="horz" lIns="116001" tIns="58000" rIns="116001" bIns="58000" rtlCol="0" anchor="ctr"/>
          <a:lstStyle>
            <a:lvl1pPr algn="r">
              <a:defRPr sz="15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8028" y="5696376"/>
            <a:ext cx="4903013" cy="355405"/>
          </a:xfrm>
          <a:prstGeom prst="rect">
            <a:avLst/>
          </a:prstGeom>
        </p:spPr>
        <p:txBody>
          <a:bodyPr vert="horz" lIns="116001" tIns="58000" rIns="116001" bIns="58000" rtlCol="0" anchor="ctr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8734" y="218517"/>
            <a:ext cx="1865018" cy="355405"/>
          </a:xfrm>
          <a:prstGeom prst="rect">
            <a:avLst/>
          </a:prstGeom>
        </p:spPr>
        <p:txBody>
          <a:bodyPr vert="horz" lIns="116001" tIns="58000" rIns="116001" bIns="58000" rtlCol="0" anchor="ctr"/>
          <a:lstStyle>
            <a:lvl1pPr algn="l">
              <a:defRPr sz="15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1160008" rtl="0" eaLnBrk="1" latinLnBrk="0" hangingPunct="1">
        <a:spcBef>
          <a:spcPct val="0"/>
        </a:spcBef>
        <a:buNone/>
        <a:defRPr sz="51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35003" indent="-348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812005" indent="-348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60008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500" kern="1200">
          <a:solidFill>
            <a:schemeClr val="tx2"/>
          </a:solidFill>
          <a:latin typeface="+mn-lt"/>
          <a:ea typeface="+mn-ea"/>
          <a:cs typeface="+mn-cs"/>
        </a:defRPr>
      </a:lvl3pPr>
      <a:lvl4pPr marL="1426810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1682011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925613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180815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436016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691218" indent="-290002" algn="l" defTabSz="116000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0004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0008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0012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0016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0020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0024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60027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40031" algn="l" defTabSz="116000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137319"/>
            <a:ext cx="5845201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88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BD" sz="8800" dirty="0" smtClean="0"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 descr="C:\Users\DOEL\Desktop\mita\picture\imagesCACDKK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61319"/>
            <a:ext cx="5547360" cy="4123527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2800" y="6995319"/>
            <a:ext cx="533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60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64" y="922485"/>
            <a:ext cx="11457432" cy="1023567"/>
          </a:xfrm>
        </p:spPr>
        <p:txBody>
          <a:bodyPr/>
          <a:lstStyle/>
          <a:p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কর্ম পত্র ২- জোড়ায় কাজ                    </a:t>
            </a:r>
            <a:r>
              <a:rPr lang="bn-BD" sz="2200" dirty="0">
                <a:latin typeface="Nikosh" panose="02000000000000000000" pitchFamily="2" charset="0"/>
                <a:cs typeface="Nikosh" panose="02000000000000000000" pitchFamily="2" charset="0"/>
              </a:rPr>
              <a:t>সময়ঃ৫ মিনিট</a:t>
            </a:r>
            <a:endParaRPr lang="en-US" sz="2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633" y="1854288"/>
            <a:ext cx="11521440" cy="4272280"/>
          </a:xfrm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 বিভিন্ন উপকরনের সাহায্যে সৌরজগতের মডেল তৈরি কর।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698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9" y="556540"/>
            <a:ext cx="11457432" cy="1023567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320" y="2093507"/>
            <a:ext cx="3872446" cy="18480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624" y="2076806"/>
            <a:ext cx="4028378" cy="2002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627" y="4227780"/>
            <a:ext cx="4028377" cy="16317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599" y="4153609"/>
            <a:ext cx="3879177" cy="17801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9035" y="2299320"/>
            <a:ext cx="1715790" cy="329091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ফলের সাহায্যে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025977" y="2373492"/>
            <a:ext cx="1641191" cy="329091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কেকের সাহায্যে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9035" y="4598637"/>
            <a:ext cx="1790390" cy="329091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খেলনার সাহায্যে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100576" y="4895324"/>
            <a:ext cx="1566591" cy="329091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ডিমের সাহায্যে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39810" y="483351"/>
            <a:ext cx="4530031" cy="1171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 </a:t>
            </a:r>
            <a:endParaRPr lang="en-US" sz="80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042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-9010"/>
            <a:ext cx="4447561" cy="913866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 গুলো লক্ষ্য কর</a:t>
            </a: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</a:t>
            </a:r>
            <a:endParaRPr lang="en-US" sz="5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99" y="1483434"/>
            <a:ext cx="3431581" cy="20489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22" y="1483432"/>
            <a:ext cx="3580780" cy="19562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22" y="3411891"/>
            <a:ext cx="3580780" cy="25032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05443" y="5899330"/>
            <a:ext cx="9399548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                                       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পৃথিবীর বিভিন্ন আকার আকৃতি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97" y="3560237"/>
            <a:ext cx="3655381" cy="23741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375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 পত্র ৩ – দলীয় কাজ             </a:t>
            </a:r>
            <a:r>
              <a:rPr lang="bn-BD" sz="2200" dirty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200" dirty="0">
                <a:latin typeface="Nikosh" panose="02000000000000000000" pitchFamily="2" charset="0"/>
                <a:cs typeface="Nikosh" panose="02000000000000000000" pitchFamily="2" charset="0"/>
              </a:rPr>
              <a:t>সময়ঃ৮ মিনিট </a:t>
            </a:r>
            <a:endParaRPr lang="en-US" sz="2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598" y="1581185"/>
            <a:ext cx="11521440" cy="4405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bn-BD" sz="5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bn-BD" sz="54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 পৃথিবীর আকার আকৃতি সম্বন্ধে ব্যাখ্যা কর।</a:t>
            </a:r>
            <a:endParaRPr lang="en-US" sz="5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6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68" y="263785"/>
            <a:ext cx="11521440" cy="1112573"/>
          </a:xfrm>
        </p:spPr>
        <p:txBody>
          <a:bodyPr>
            <a:normAutofit/>
          </a:bodyPr>
          <a:lstStyle/>
          <a:p>
            <a:r>
              <a:rPr lang="bn-BD" dirty="0" smtClean="0"/>
              <a:t>                      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04" y="1800753"/>
            <a:ext cx="11982663" cy="4610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পৃথিবী গোলাকার তবে উত্তরে –দক্ষিনে কিছুটা চাপা ।</a:t>
            </a:r>
          </a:p>
          <a:p>
            <a:pPr marL="0" indent="0">
              <a:buNone/>
            </a:pPr>
            <a:endParaRPr lang="bn-BD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পৃথিবীর প্রকৃত আকৃতি হল অনেকটা অভিগত গলকের মতো ।</a:t>
            </a:r>
          </a:p>
          <a:p>
            <a:pPr marL="0" indent="0">
              <a:buNone/>
            </a:pPr>
            <a:endParaRPr lang="bn-BD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এর মেরুদেশিয় ব্যাস হলো ১২৭১৪ কিলমিটার ।</a:t>
            </a:r>
          </a:p>
          <a:p>
            <a:pPr marL="0" indent="0">
              <a:buNone/>
            </a:pPr>
            <a:endParaRPr lang="bn-BD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নিরক্ষীয় ব্যাস হলো ১২৭৫৭ কিলোমিটার ।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পৃথিবীর গড় ব্যাস হলো ১২৭৩৪.৫ কিলোমিটার ।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555599" y="1873940"/>
            <a:ext cx="671397" cy="44502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68" tIns="41034" rIns="82068" bIns="41034" spcCol="0"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555599" y="2898585"/>
            <a:ext cx="671397" cy="3975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68" tIns="41034" rIns="82068" bIns="41034" spcCol="0"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555599" y="3923231"/>
            <a:ext cx="596797" cy="37085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68" tIns="41034" rIns="82068" bIns="41034" spcCol="0" rtlCol="0" anchor="ctr"/>
          <a:lstStyle/>
          <a:p>
            <a:pPr algn="ctr"/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609600" y="4937919"/>
            <a:ext cx="596797" cy="37085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68" tIns="41034" rIns="82068" bIns="41034" spcCol="0"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685800" y="5928519"/>
            <a:ext cx="584520" cy="36594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68" tIns="41034" rIns="82068" bIns="41034" spcCol="0"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578510" y="263785"/>
            <a:ext cx="5845201" cy="1171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bn-BD" sz="2000" dirty="0" smtClean="0"/>
              <a:t> 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628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93" y="117407"/>
            <a:ext cx="11521440" cy="1112573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8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63" y="1800752"/>
            <a:ext cx="11521440" cy="440548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2400" dirty="0" smtClean="0"/>
              <a:t>১। আহ্নিক গতির ফলে-</a:t>
            </a:r>
          </a:p>
          <a:p>
            <a:pPr marL="0" indent="0">
              <a:buNone/>
            </a:pPr>
            <a:r>
              <a:rPr lang="bn-BD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. </a:t>
            </a:r>
            <a:r>
              <a:rPr lang="bn-BD" sz="2400" dirty="0" smtClean="0"/>
              <a:t>পৃথিবীর দিবারাত্রি সংঘটিত হয়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ii. </a:t>
            </a:r>
            <a:r>
              <a:rPr lang="bn-BD" sz="2400" dirty="0" smtClean="0"/>
              <a:t>ঋতু পরিবর্তন হয় </a:t>
            </a:r>
          </a:p>
          <a:p>
            <a:pPr marL="0" indent="0">
              <a:buNone/>
            </a:pPr>
            <a:r>
              <a:rPr lang="bn-BD" sz="2400" dirty="0"/>
              <a:t> </a:t>
            </a:r>
            <a:r>
              <a:rPr lang="en-US" sz="2400" dirty="0" smtClean="0"/>
              <a:t>iii. </a:t>
            </a:r>
            <a:r>
              <a:rPr lang="bn-BD" sz="2400" dirty="0" smtClean="0"/>
              <a:t>তাপমাত্রার তারতম্য সৃষ্টি হয়</a:t>
            </a:r>
          </a:p>
          <a:p>
            <a:pPr marL="0" indent="0">
              <a:buNone/>
            </a:pPr>
            <a:r>
              <a:rPr lang="bn-BD" sz="2400" dirty="0" smtClean="0"/>
              <a:t>নিচের কোনটি সঠিক ?</a:t>
            </a:r>
          </a:p>
          <a:p>
            <a:pPr marL="0" indent="0">
              <a:buNone/>
            </a:pPr>
            <a:r>
              <a:rPr lang="bn-BD" sz="2400" dirty="0" smtClean="0"/>
              <a:t>ক)</a:t>
            </a:r>
            <a:r>
              <a:rPr lang="en-US" sz="2400" dirty="0" err="1" smtClean="0"/>
              <a:t>i</a:t>
            </a:r>
            <a:r>
              <a:rPr lang="bn-BD" sz="2400" dirty="0" smtClean="0"/>
              <a:t> ও </a:t>
            </a:r>
            <a:r>
              <a:rPr lang="en-US" sz="2400" dirty="0" smtClean="0"/>
              <a:t>ii  </a:t>
            </a:r>
            <a:r>
              <a:rPr lang="bn-BD" sz="2400" dirty="0" smtClean="0"/>
              <a:t>খ) </a:t>
            </a:r>
            <a:r>
              <a:rPr lang="en-US" sz="2400" dirty="0" err="1" smtClean="0"/>
              <a:t>i</a:t>
            </a:r>
            <a:r>
              <a:rPr lang="bn-BD" sz="2400" dirty="0" smtClean="0"/>
              <a:t> ও</a:t>
            </a:r>
            <a:r>
              <a:rPr lang="en-US" sz="2400" dirty="0" smtClean="0"/>
              <a:t> iii  </a:t>
            </a:r>
            <a:r>
              <a:rPr lang="bn-BD" sz="2400" dirty="0" smtClean="0"/>
              <a:t>গ) ii ও iii ঘ) i,ii, ও iii</a:t>
            </a:r>
          </a:p>
          <a:p>
            <a:pPr marL="0" indent="0">
              <a:buNone/>
            </a:pPr>
            <a:r>
              <a:rPr lang="bn-BD" sz="2400" dirty="0" smtClean="0"/>
              <a:t>২। পৃথিবীর সঙ্গে কোনটির সম্পর্ক অত্যন্ত ঘনিষ্ট ?</a:t>
            </a:r>
          </a:p>
          <a:p>
            <a:pPr marL="0" indent="0">
              <a:buNone/>
            </a:pPr>
            <a:r>
              <a:rPr lang="bn-BD" sz="2400" dirty="0" smtClean="0"/>
              <a:t>ক ) চন্দ্রের                     খ )  সূর্যের </a:t>
            </a:r>
          </a:p>
          <a:p>
            <a:pPr marL="0" indent="0">
              <a:buNone/>
            </a:pPr>
            <a:r>
              <a:rPr lang="bn-BD" sz="2400" dirty="0" smtClean="0"/>
              <a:t>গ) তারকার                  ঘ) গ্রহের   </a:t>
            </a:r>
            <a:r>
              <a:rPr lang="bn-BD" sz="3600" dirty="0" smtClean="0"/>
              <a:t> 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4793369" y="117407"/>
            <a:ext cx="3580186" cy="139058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bn-BD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97703" y="3923230"/>
            <a:ext cx="438390" cy="365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35784" y="4801496"/>
            <a:ext cx="438390" cy="365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21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18319"/>
            <a:ext cx="11836533" cy="5855112"/>
          </a:xfrm>
          <a:prstGeom prst="rect">
            <a:avLst/>
          </a:prstGeom>
          <a:effectLst>
            <a:softEdge rad="1270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99319"/>
            <a:ext cx="11105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। নিচের কোন টি  কৃষ্ণগহ্বর ?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37519"/>
            <a:ext cx="1169040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bn-BD" sz="2400" dirty="0" smtClean="0"/>
              <a:t>ক)  Black hole                  খ)  </a:t>
            </a:r>
            <a:r>
              <a:rPr lang="bn-BD" sz="2400" dirty="0" smtClean="0">
                <a:latin typeface="ArialMJ" pitchFamily="2" charset="0"/>
              </a:rPr>
              <a:t>Black</a:t>
            </a:r>
            <a:r>
              <a:rPr lang="bn-BD" sz="2400" dirty="0" smtClean="0"/>
              <a:t>  </a:t>
            </a:r>
            <a:r>
              <a:rPr lang="en-US" sz="2400" dirty="0" smtClean="0"/>
              <a:t>dwarf</a:t>
            </a:r>
          </a:p>
          <a:p>
            <a:endParaRPr lang="en-US" sz="2400" dirty="0"/>
          </a:p>
          <a:p>
            <a:r>
              <a:rPr lang="bn-BD" sz="2400" dirty="0" smtClean="0"/>
              <a:t>গ)</a:t>
            </a:r>
            <a:r>
              <a:rPr lang="bn-BD" sz="2400" dirty="0" smtClean="0">
                <a:latin typeface="ArialMJ" pitchFamily="2" charset="0"/>
              </a:rPr>
              <a:t>  </a:t>
            </a:r>
            <a:r>
              <a:rPr lang="en-US" sz="2400" dirty="0" smtClean="0">
                <a:latin typeface="ArialMJ" pitchFamily="2" charset="0"/>
              </a:rPr>
              <a:t>Black </a:t>
            </a:r>
            <a:r>
              <a:rPr lang="en-US" sz="2400" dirty="0" err="1" smtClean="0">
                <a:latin typeface="ArialMJ" pitchFamily="2" charset="0"/>
              </a:rPr>
              <a:t>orion</a:t>
            </a:r>
            <a:r>
              <a:rPr lang="en-US" sz="2400" dirty="0" smtClean="0">
                <a:latin typeface="ArialMJ" pitchFamily="2" charset="0"/>
              </a:rPr>
              <a:t>                        </a:t>
            </a:r>
            <a:r>
              <a:rPr lang="bn-BD" sz="2400" dirty="0" smtClean="0">
                <a:latin typeface="ArialMJ" pitchFamily="2" charset="0"/>
              </a:rPr>
              <a:t>ঘ)  </a:t>
            </a:r>
            <a:r>
              <a:rPr lang="en-US" sz="2400" dirty="0" smtClean="0">
                <a:latin typeface="ArialMJ" pitchFamily="2" charset="0"/>
              </a:rPr>
              <a:t>Black   bear</a:t>
            </a:r>
          </a:p>
          <a:p>
            <a:r>
              <a:rPr lang="bn-BD" sz="400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8663" y="2093507"/>
            <a:ext cx="292260" cy="36594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799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              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65" y="2020318"/>
            <a:ext cx="11544273" cy="4464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মগ্ন তার বাবার সাথে নভো থিয়েটারে বেড়াতে গিয়ে জানতে  পারল যে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স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ৌ</a:t>
            </a: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রজগতের বাইরে বিশাল এক জগৎ আছে যাকে মহাবিশ্ব  বলা হয়। সেখানে সবকিছু একটি কেন্দ্রীয় শক্তিকে ঘিরে নিয়ন্তিত হচ্ছে । কিন্তু কোথাও কোনো প্রাণের স্পন্দন নেই । পৃথিবী একমাত্র স্থান যেখানে প্রানী টিকে থাকার উপযুক্ত পরিবেশ বিদ্যামান।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 ‘ পৃথিবী একমাত্র গ্রহ যেখানে জীব বসবাসের উপযোগী পরিবেশ রয়েছে ’ – তোমার মতামতের স্বপক্ষে যুক্তি দাও ।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16590" y="263785"/>
            <a:ext cx="4770210" cy="1317400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" panose="02000000000000000000" pitchFamily="2" charset="0"/>
                <a:cs typeface="Nikosh" panose="02000000000000000000" pitchFamily="2" charset="0"/>
              </a:rPr>
              <a:t>বাড়ির কাজ</a:t>
            </a:r>
            <a:endParaRPr lang="en-US" sz="8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" y="1727563"/>
            <a:ext cx="12172935" cy="4610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795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8200" y="702920"/>
            <a:ext cx="5114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</a:t>
            </a:r>
            <a:r>
              <a:rPr lang="bn-BD" sz="8000" dirty="0" smtClean="0">
                <a:latin typeface="Nikosh" panose="02000000000000000000" pitchFamily="2" charset="0"/>
                <a:cs typeface="Nikosh" panose="02000000000000000000" pitchFamily="2" charset="0"/>
              </a:rPr>
              <a:t>সুভেচ্ছা</a:t>
            </a:r>
            <a:endParaRPr lang="en-US" sz="8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3916589" y="776107"/>
            <a:ext cx="4603096" cy="1024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 </a:t>
            </a:r>
            <a:endParaRPr lang="en-US" sz="96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33" y="2020320"/>
            <a:ext cx="8475542" cy="402538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157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69959"/>
            <a:ext cx="11978643" cy="4405480"/>
          </a:xfrm>
        </p:spPr>
        <p:txBody>
          <a:bodyPr>
            <a:normAutofit/>
          </a:bodyPr>
          <a:lstStyle/>
          <a:p>
            <a:pPr marL="464003" lvl="1" indent="0">
              <a:buNone/>
            </a:pP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মিতালী সরকার</a:t>
            </a:r>
          </a:p>
          <a:p>
            <a:pPr marL="87001" indent="0">
              <a:buNone/>
            </a:pP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সহকারি </a:t>
            </a:r>
            <a:r>
              <a:rPr lang="bn-BD" sz="4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 </a:t>
            </a:r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(কাব্যতীর্থ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</a:p>
          <a:p>
            <a:pPr marL="87001" indent="0">
              <a:buNone/>
            </a:pPr>
            <a:r>
              <a:rPr lang="bn-BD" sz="36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শিবগঞ্জ পাইলট বালিকা উচ্চ  বিদ্যালয়</a:t>
            </a:r>
          </a:p>
          <a:p>
            <a:pPr marL="87001" indent="0">
              <a:buNone/>
            </a:pPr>
            <a:r>
              <a:rPr lang="bn-BD" sz="36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শিবগঞ্জ ; </a:t>
            </a:r>
            <a:r>
              <a:rPr lang="bn-BD" sz="36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বগুড়া</a:t>
            </a:r>
            <a:endParaRPr lang="bn-BD" sz="36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87001" indent="0">
              <a:buNone/>
            </a:pPr>
            <a:r>
              <a:rPr lang="bn-BD" sz="4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আই ডি – ০ ৯ </a:t>
            </a:r>
            <a:endParaRPr lang="bn-BD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87001" indent="0">
              <a:buNone/>
            </a:pPr>
            <a:r>
              <a:rPr lang="bn-BD" sz="32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মোবাইলঃ </a:t>
            </a:r>
            <a:r>
              <a:rPr lang="bn-BD" sz="36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০১৭১০৬৩৩৫৫৫</a:t>
            </a:r>
            <a:endParaRPr lang="en-US" sz="40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2119"/>
            <a:ext cx="8073121" cy="1260916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7900" dirty="0" smtClean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bn-BD" sz="7900" dirty="0" smtClean="0">
                <a:latin typeface="Nikosh" panose="02000000000000000000" pitchFamily="2" charset="0"/>
                <a:cs typeface="Nikosh" panose="02000000000000000000" pitchFamily="2" charset="0"/>
              </a:rPr>
              <a:t>শিক্ষক </a:t>
            </a:r>
            <a:r>
              <a:rPr lang="bn-BD" sz="7900" dirty="0"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79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26" name="Picture 2" descr="C:\Users\DOEL\Documents\Youcam\Snapshot_20140226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1" r="7110"/>
          <a:stretch/>
        </p:blipFill>
        <p:spPr bwMode="auto">
          <a:xfrm>
            <a:off x="8153400" y="2194719"/>
            <a:ext cx="3994640" cy="248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71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9296400" cy="15576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103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03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BD" sz="103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</a:t>
            </a:r>
            <a:r>
              <a:rPr lang="bn-BD" sz="103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10300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1" y="1631776"/>
            <a:ext cx="11521440" cy="4405480"/>
          </a:xfrm>
        </p:spPr>
        <p:txBody>
          <a:bodyPr>
            <a:normAutofit/>
          </a:bodyPr>
          <a:lstStyle/>
          <a:p>
            <a:pPr marL="87001" indent="0">
              <a:buNone/>
            </a:pP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শ্রেনিঃ </a:t>
            </a:r>
            <a:r>
              <a:rPr lang="bn-BD" sz="36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নবম-দশম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বিষয়ঃ ভুগোল ও পরিবেশ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অধ্যায়ঃ দ্বিতীয়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সময়ঃ ৫০ মিনিট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তারিখঃ০১/০৩/২০১৪</a:t>
            </a:r>
            <a:endParaRPr lang="en-US" sz="36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BD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BD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9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1624" y="13488"/>
            <a:ext cx="7385359" cy="1483431"/>
          </a:xfr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নিচের </a:t>
            </a:r>
            <a:r>
              <a:rPr lang="bn-BD" sz="60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60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লক্ষ্য কর 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30" y="1557606"/>
            <a:ext cx="4475975" cy="2039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224" y="1557603"/>
            <a:ext cx="4641752" cy="2076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230" y="4227776"/>
            <a:ext cx="4475975" cy="2002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4227781"/>
            <a:ext cx="4625174" cy="2002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850227" y="3486063"/>
            <a:ext cx="3879177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         কৃষ্ণগহ্বর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9201" y="3486062"/>
            <a:ext cx="4102977" cy="821533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2200" dirty="0"/>
              <a:t>         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সৌরজগত  </a:t>
            </a:r>
            <a:r>
              <a:rPr lang="bn-BD" dirty="0" smtClean="0"/>
              <a:t>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75629" y="6106230"/>
            <a:ext cx="3953777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             পৃথিবী                                                  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4600" y="6106230"/>
            <a:ext cx="4177577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2900" dirty="0">
                <a:latin typeface="Nikosh" panose="02000000000000000000" pitchFamily="2" charset="0"/>
                <a:cs typeface="Nikosh" panose="02000000000000000000" pitchFamily="2" charset="0"/>
              </a:rPr>
              <a:t>               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নক্ষত্র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825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24" y="1727563"/>
            <a:ext cx="4603096" cy="13258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/>
              <a:t> </a:t>
            </a:r>
            <a:r>
              <a:rPr lang="en-US" dirty="0" smtClean="0"/>
              <a:t> </a:t>
            </a:r>
            <a:r>
              <a:rPr lang="bn-BD" sz="66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শিরোনাম</a:t>
            </a:r>
            <a:endParaRPr lang="en-US" sz="54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233" y="3189380"/>
            <a:ext cx="10881359" cy="1469523"/>
          </a:xfrm>
        </p:spPr>
        <p:txBody>
          <a:bodyPr>
            <a:noAutofit/>
          </a:bodyPr>
          <a:lstStyle/>
          <a:p>
            <a:r>
              <a:rPr lang="en-US" sz="86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bn-BD" sz="86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মহাবিশ্ব </a:t>
            </a:r>
            <a:r>
              <a:rPr lang="bn-BD" sz="86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 আমাদের পৃথিবী </a:t>
            </a:r>
            <a:endParaRPr lang="en-US" sz="86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049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9" y="922485"/>
            <a:ext cx="11457432" cy="1023567"/>
          </a:xfrm>
        </p:spPr>
        <p:txBody>
          <a:bodyPr>
            <a:noAutofit/>
          </a:bodyPr>
          <a:lstStyle/>
          <a:p>
            <a:r>
              <a:rPr lang="bn-BD" sz="86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  <a:endParaRPr lang="en-US" sz="8600" dirty="0">
              <a:solidFill>
                <a:schemeClr val="accent6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3183" y="2166697"/>
            <a:ext cx="11413738" cy="4022409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 পাঠ শেষে শিক্ষাথীরা – </a:t>
            </a:r>
          </a:p>
          <a:p>
            <a:endParaRPr lang="bn-BD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BD" sz="3200" dirty="0">
                <a:solidFill>
                  <a:srgbClr val="FF66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মহাবিশ্বের জ্যোতিষ্ক মণ্ডলের সৌরজগতের গ্রহের নাম বলতে পারবে ।</a:t>
            </a:r>
          </a:p>
          <a:p>
            <a:endParaRPr lang="bn-BD" sz="3200" dirty="0">
              <a:solidFill>
                <a:srgbClr val="FF66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BD" sz="3200" dirty="0">
                <a:solidFill>
                  <a:srgbClr val="FF66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বিভিন্ন উপকরণের সাহায্যে সৌরজগতের মডেল তৈরী করতে পারবে।</a:t>
            </a:r>
          </a:p>
          <a:p>
            <a:endParaRPr lang="bn-BD" sz="3200" dirty="0">
              <a:solidFill>
                <a:srgbClr val="FF66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BD" sz="3200" dirty="0">
                <a:solidFill>
                  <a:srgbClr val="FF66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পৃথিবীর আকার </a:t>
            </a:r>
            <a:r>
              <a:rPr lang="bn-BD" sz="3200" dirty="0" smtClean="0">
                <a:solidFill>
                  <a:srgbClr val="FF66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আকৃতি </a:t>
            </a:r>
            <a:r>
              <a:rPr lang="bn-BD" sz="3200" dirty="0">
                <a:solidFill>
                  <a:srgbClr val="FF66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সম্বন্ধে ব্যাখ্যা করতে পারবে । </a:t>
            </a:r>
          </a:p>
          <a:p>
            <a:r>
              <a:rPr lang="bn-BD" dirty="0" smtClean="0"/>
              <a:t> </a:t>
            </a:r>
            <a:endParaRPr lang="bn-BD" dirty="0"/>
          </a:p>
          <a:p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104232" y="3189376"/>
            <a:ext cx="522197" cy="296686"/>
          </a:xfrm>
          <a:prstGeom prst="rightArrow">
            <a:avLst>
              <a:gd name="adj1" fmla="val 50000"/>
              <a:gd name="adj2" fmla="val 53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68" tIns="41034" rIns="82068" bIns="41034"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029631" y="4227777"/>
            <a:ext cx="596797" cy="296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68" tIns="41034" rIns="82068" bIns="41034"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029632" y="5340354"/>
            <a:ext cx="522197" cy="22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68" tIns="41034" rIns="82068" bIns="41034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137319"/>
            <a:ext cx="4895356" cy="146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শিখন ফল </a:t>
            </a:r>
            <a:endParaRPr lang="en-US" sz="72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72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386" y="995674"/>
            <a:ext cx="4410255" cy="25218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510" y="3996420"/>
            <a:ext cx="4848973" cy="22993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451" y="3996419"/>
            <a:ext cx="4475975" cy="22251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574" y="995674"/>
            <a:ext cx="4706329" cy="24685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2720" y="-13308"/>
            <a:ext cx="3872445" cy="1190865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 </a:t>
            </a:r>
            <a:r>
              <a:rPr lang="bn-BD" sz="72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গুলি দেখ </a:t>
            </a:r>
            <a:endParaRPr lang="en-US" sz="72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1574" y="3410909"/>
            <a:ext cx="9921745" cy="636867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                                                        </a:t>
            </a:r>
            <a:r>
              <a:rPr lang="en-US" dirty="0" smtClean="0"/>
              <a:t>     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গ্রহানুপুঞ্জ</a:t>
            </a:r>
            <a:r>
              <a:rPr lang="bn-BD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34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9" y="556540"/>
            <a:ext cx="11457432" cy="1023567"/>
          </a:xfrm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 পত্র ১ -  একক</a:t>
            </a:r>
            <a:r>
              <a:rPr lang="en-US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        </a:t>
            </a:r>
            <a:r>
              <a:rPr lang="bn-BD" sz="2500" dirty="0">
                <a:latin typeface="Nikosh" panose="02000000000000000000" pitchFamily="2" charset="0"/>
                <a:cs typeface="Nikosh" panose="02000000000000000000" pitchFamily="2" charset="0"/>
              </a:rPr>
              <a:t>সময়ঃ ২ মিনিট </a:t>
            </a:r>
            <a:r>
              <a:rPr lang="bn-BD" sz="54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83957"/>
            <a:ext cx="12801601" cy="4272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43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bn-BD" sz="43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43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bn-BD" sz="43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 </a:t>
            </a:r>
            <a:r>
              <a:rPr lang="bn-BD" sz="43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মহাবিশ্বের জ্যোতিষ্ক </a:t>
            </a:r>
            <a:r>
              <a:rPr lang="bn-BD" sz="43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মণ্ডলে </a:t>
            </a:r>
            <a:r>
              <a:rPr lang="bn-BD" sz="43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সৌরজগতের গ্রহ </a:t>
            </a:r>
            <a:r>
              <a:rPr lang="bn-BD" sz="43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গুলোর </a:t>
            </a:r>
            <a:r>
              <a:rPr lang="bn-BD" sz="43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নাম কি ?</a:t>
            </a:r>
            <a:endParaRPr lang="en-US" sz="43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416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8" y="2076802"/>
            <a:ext cx="5520369" cy="2578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013615" y="593372"/>
            <a:ext cx="4848973" cy="1260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68" tIns="41034" rIns="82068" bIns="41034" spcCol="0" rtlCol="0" anchor="ctr"/>
          <a:lstStyle/>
          <a:p>
            <a:pPr algn="ctr"/>
            <a:r>
              <a:rPr lang="bn-BD" sz="72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 </a:t>
            </a:r>
            <a:endParaRPr lang="en-US" sz="72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8831" y="4672811"/>
            <a:ext cx="969794" cy="636867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বুধ,  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4025" y="4672810"/>
            <a:ext cx="1044394" cy="698423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শুক্র,</a:t>
            </a:r>
            <a:r>
              <a:rPr lang="bn-BD" sz="2200" dirty="0"/>
              <a:t> 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118420" y="4746982"/>
            <a:ext cx="1342792" cy="636867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পৃথিবী</a:t>
            </a:r>
            <a:r>
              <a:rPr lang="bn-BD" dirty="0"/>
              <a:t>,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35811" y="4746982"/>
            <a:ext cx="1417392" cy="636867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মঙ্গল,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04005" y="4746982"/>
            <a:ext cx="1790390" cy="636867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বৃহস্পতি,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19795" y="4746982"/>
            <a:ext cx="969794" cy="636867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শনি,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564189" y="4746982"/>
            <a:ext cx="2014189" cy="636867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ইউরেনাস ,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03779" y="4746982"/>
            <a:ext cx="1864990" cy="636867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নেপচুন।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61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5|1.7|1.9|1.5|1.5|1.1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4|1.6|1.6|1.7|1.8|1.4|1.3|1.4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1.5|1.5|1.5|1.6|1.2|1.4|1.2|1.2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1.3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6|1.6|1.6|1.6|1.7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5|2.4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1.9|1.6|1.6|1.6|1.6|1.1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1.5|1.6|1.6|1.4|1.5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2|2.1|2.3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952</TotalTime>
  <Words>417</Words>
  <Application>Microsoft Office PowerPoint</Application>
  <PresentationFormat>Custom</PresentationFormat>
  <Paragraphs>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PowerPoint Presentation</vt:lpstr>
      <vt:lpstr>     শিক্ষক পরিচিতি</vt:lpstr>
      <vt:lpstr>    পাঠ পরিচিতি</vt:lpstr>
      <vt:lpstr>   নিচের ছবিগুলো লক্ষ্য কর </vt:lpstr>
      <vt:lpstr>  পাঠ শিরোনাম</vt:lpstr>
      <vt:lpstr>              </vt:lpstr>
      <vt:lpstr>PowerPoint Presentation</vt:lpstr>
      <vt:lpstr>কর্ম পত্র ১ -  একক কাজ        সময়ঃ ২ মিনিট   </vt:lpstr>
      <vt:lpstr>PowerPoint Presentation</vt:lpstr>
      <vt:lpstr>  কর্ম পত্র ২- জোড়ায় কাজ                    সময়ঃ৫ মিনিট</vt:lpstr>
      <vt:lpstr>                                 </vt:lpstr>
      <vt:lpstr>PowerPoint Presentation</vt:lpstr>
      <vt:lpstr>কর্ম পত্র ৩ – দলীয় কাজ              সময়ঃ৮ মিনিট </vt:lpstr>
      <vt:lpstr>                        </vt:lpstr>
      <vt:lpstr>  </vt:lpstr>
      <vt:lpstr>PowerPoint Presentation</vt:lpstr>
      <vt:lpstr>               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TSS</cp:lastModifiedBy>
  <cp:revision>167</cp:revision>
  <dcterms:created xsi:type="dcterms:W3CDTF">2006-08-16T00:00:00Z</dcterms:created>
  <dcterms:modified xsi:type="dcterms:W3CDTF">2014-03-03T17:56:50Z</dcterms:modified>
</cp:coreProperties>
</file>